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1" r:id="rId4"/>
    <p:sldId id="307" r:id="rId5"/>
    <p:sldId id="304" r:id="rId6"/>
    <p:sldId id="266" r:id="rId7"/>
    <p:sldId id="315" r:id="rId8"/>
    <p:sldId id="308" r:id="rId9"/>
    <p:sldId id="314" r:id="rId10"/>
  </p:sldIdLst>
  <p:sldSz cx="12192000" cy="6858000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BDD"/>
    <a:srgbClr val="B33123"/>
    <a:srgbClr val="59DBF5"/>
    <a:srgbClr val="90ABDC"/>
    <a:srgbClr val="8AD2C6"/>
    <a:srgbClr val="4DBBA9"/>
    <a:srgbClr val="B7E3DC"/>
    <a:srgbClr val="F1EDA7"/>
    <a:srgbClr val="7CBCF0"/>
    <a:srgbClr val="0DB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47C13-EECA-4F99-839A-17E06A93A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914600-E16A-4F53-A236-DF61313E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B0B4C-0F49-4906-9B70-7F2B2197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76C00-D549-4438-87AD-E8411FD4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BBC4B-5047-4764-8DF6-BD74DE8A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1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2535C-32C7-40AB-AC7C-B7761A3D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90A36A-4ECB-4ADD-AF6E-AC4ABC527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50AE7-A972-4018-AE34-F80CAE42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E5FBF6-63A1-453E-9FF3-E644D628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BE8F54-FB2C-476D-A11B-5C60EA98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8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9F4766-0377-4334-AB86-9CB54EF3B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D8A7B-59F9-43B3-9525-155422DED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14BA6-F2C8-42BA-A4E2-7DDBCF8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AA0CB6-489B-4D2B-AC4E-13F7F81D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3F974-B158-4C18-B436-F67B0602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13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281F9-CA2B-4A84-9900-84EBE9CF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72BC0-3F68-454D-9DC7-53816584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403D9-C481-420B-AD7E-D67CC7FB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BB8DE-737D-4294-B414-19134994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CF14F-896A-4967-B7D1-AF1E55D1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286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F720F-0B75-4BC3-8CED-0B535C4C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04CD38-4410-4BE4-8C81-6DB664C70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6D1C1-23A4-4C8D-A16C-879E9D36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510BB-4D38-4E46-A7C8-E3B502F3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C4566D-16AB-412C-A906-219DCB6C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30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01277-E73D-4349-A471-59BD14BA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4DB4E-29C6-43D2-B52F-F1D68D45D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76491C-07F3-411F-8F2E-EA0470146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0E2C35-FADE-455F-BAE2-E11107C0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811CC9-138B-4480-8225-CEF4BA39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9763DB-49C6-479B-AC16-D87F4CAA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14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472D2-7C47-46D7-AF2C-384D8B54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855148-FC1C-4945-A991-602A93AA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BEB03-557F-4E9B-AFFB-4008140B4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FF6743-8834-493B-8BB9-4757BE1AC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E8B2F7-15C1-4549-899A-BB30E418A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28866C-A7B7-4BE8-B4A8-143D6108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7CCB31-5EC7-4B17-B854-CAE2C292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33A08B-8E69-4542-AAEC-60EAE2B5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01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0C6CE-D8C9-4DF1-ADD0-4BE047BF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9F0760-8C3E-478C-AE74-FC29E5BC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E60416-8C30-4B12-8D2B-9944FA0F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4578E9-2160-4779-A6B8-735AA278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29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CF1A2F-4DF1-46A2-BB6E-5F35226D1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56A087-4614-40B6-B13B-3AE82B18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6A1494-1BE5-428A-92B0-F3A59E81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3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56247-46C1-441B-B672-137FAC0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0D38D-FAB2-4C6F-8971-CE54F9DC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EDF951-E7A9-47C8-A8B1-8F2C06714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06EA04-3CCF-47C6-BBB1-D97AEA48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AE9710-89F1-4243-A97C-4773960F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04ED18-769D-421F-94D7-B7E8D21B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5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7F64F-7EDA-48B5-9897-86BB08E7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03429B-9623-4430-ABA6-853C870E7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35CA43-E46E-485A-8217-4CCB15025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7CE88C-1C1C-475D-B8F8-EF6C908C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AD2FE8-8C5A-4171-9F2A-A3772915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271B59-D4BB-4AA6-8022-34B406B9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7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728D9-CA1A-4987-BCE3-A7DAB9EE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55109C-213A-411E-A6C7-8FED5F6E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E7C95-87DD-4CC2-99A3-D940ADFAD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1367-9F2C-4E06-AEFE-932B4D1A90C4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327AA0-2DE6-42D5-9DDA-102DFBF27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DA5C99-0040-4C9C-AEE3-E1FFBED8B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58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12" Type="http://schemas.microsoft.com/office/2007/relationships/hdphoto" Target="../media/hdphoto8.wdp"/><Relationship Id="rId2" Type="http://schemas.openxmlformats.org/officeDocument/2006/relationships/image" Target="../media/image12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microsoft.com/office/2007/relationships/hdphoto" Target="../media/hdphoto5.wdp"/><Relationship Id="rId15" Type="http://schemas.microsoft.com/office/2007/relationships/hdphoto" Target="../media/hdphoto9.wdp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microsoft.com/office/2007/relationships/hdphoto" Target="../media/hdphoto7.wdp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F5BF2A3-A062-4DFB-A1BE-AA4389EF096C}"/>
              </a:ext>
            </a:extLst>
          </p:cNvPr>
          <p:cNvSpPr/>
          <p:nvPr/>
        </p:nvSpPr>
        <p:spPr>
          <a:xfrm>
            <a:off x="0" y="3600131"/>
            <a:ext cx="12192000" cy="3429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370A994-EE5E-4587-8CE2-AFC0B56C0A39}"/>
              </a:ext>
            </a:extLst>
          </p:cNvPr>
          <p:cNvSpPr/>
          <p:nvPr/>
        </p:nvSpPr>
        <p:spPr>
          <a:xfrm>
            <a:off x="0" y="2873829"/>
            <a:ext cx="12192000" cy="12482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30" name="Picture 6" descr="Identidad Gráfica - SEP Baja California Sur">
            <a:extLst>
              <a:ext uri="{FF2B5EF4-FFF2-40B4-BE49-F238E27FC236}">
                <a16:creationId xmlns:a16="http://schemas.microsoft.com/office/drawing/2014/main" id="{38D29BAB-2EC5-4164-9421-D8F4C250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7" y="369321"/>
            <a:ext cx="3023382" cy="188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333449A7-0408-42B0-972E-1663D24AD761}"/>
              </a:ext>
            </a:extLst>
          </p:cNvPr>
          <p:cNvSpPr/>
          <p:nvPr/>
        </p:nvSpPr>
        <p:spPr>
          <a:xfrm>
            <a:off x="312222" y="2902953"/>
            <a:ext cx="11670759" cy="19389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Parte II.- Acciones de la Salud e Higiene para  garantizar</a:t>
            </a:r>
          </a:p>
          <a:p>
            <a:pPr algn="ctr"/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un regreso seguro a las aulas escolares </a:t>
            </a:r>
          </a:p>
          <a:p>
            <a:pPr algn="ctr"/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ante pandemia  COVID-19 </a:t>
            </a:r>
            <a:endParaRPr lang="es-ES" sz="40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F05C436-9590-4F34-815D-B6498C4E58B2}"/>
              </a:ext>
            </a:extLst>
          </p:cNvPr>
          <p:cNvSpPr/>
          <p:nvPr/>
        </p:nvSpPr>
        <p:spPr>
          <a:xfrm>
            <a:off x="5493371" y="6024804"/>
            <a:ext cx="66986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Dirección de Educación Secundaria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26C5910-770B-4F12-9F01-25DA5E5E42DA}"/>
              </a:ext>
            </a:extLst>
          </p:cNvPr>
          <p:cNvSpPr/>
          <p:nvPr/>
        </p:nvSpPr>
        <p:spPr>
          <a:xfrm>
            <a:off x="0" y="4133967"/>
            <a:ext cx="12192000" cy="140886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4994197-6BD2-4F06-B0F9-BE61D4A986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41" b="98847" l="1527" r="96183">
                        <a14:foregroundMark x1="26718" y1="43804" x2="26718" y2="43804"/>
                        <a14:foregroundMark x1="31298" y1="17003" x2="31298" y2="17003"/>
                        <a14:foregroundMark x1="27863" y1="11816" x2="27863" y2="11816"/>
                        <a14:foregroundMark x1="33969" y1="48703" x2="33969" y2="48703"/>
                        <a14:foregroundMark x1="38550" y1="73199" x2="38550" y2="73199"/>
                        <a14:foregroundMark x1="22137" y1="42075" x2="22137" y2="42075"/>
                        <a14:foregroundMark x1="77481" y1="13545" x2="77481" y2="13545"/>
                        <a14:foregroundMark x1="77863" y1="12104" x2="77863" y2="12104"/>
                        <a14:foregroundMark x1="71756" y1="12680" x2="71756" y2="12680"/>
                        <a14:foregroundMark x1="67176" y1="18156" x2="67176" y2="18156"/>
                        <a14:foregroundMark x1="67176" y1="23631" x2="67176" y2="23631"/>
                        <a14:foregroundMark x1="84733" y1="25360" x2="84733" y2="25360"/>
                        <a14:foregroundMark x1="69084" y1="26225" x2="69084" y2="26225"/>
                        <a14:foregroundMark x1="64885" y1="28818" x2="64885" y2="28818"/>
                        <a14:foregroundMark x1="82061" y1="12680" x2="82061" y2="12680"/>
                        <a14:foregroundMark x1="76718" y1="10663" x2="76718" y2="10663"/>
                        <a14:foregroundMark x1="71756" y1="14697" x2="71756" y2="14697"/>
                        <a14:foregroundMark x1="30534" y1="31700" x2="30534" y2="31700"/>
                        <a14:foregroundMark x1="35878" y1="38617" x2="35878" y2="38617"/>
                        <a14:foregroundMark x1="39695" y1="49280" x2="39695" y2="49280"/>
                        <a14:foregroundMark x1="25954" y1="10663" x2="25954" y2="10663"/>
                        <a14:foregroundMark x1="31679" y1="32565" x2="31679" y2="32565"/>
                        <a14:foregroundMark x1="32824" y1="13545" x2="32824" y2="13545"/>
                        <a14:foregroundMark x1="30153" y1="10086" x2="30153" y2="10086"/>
                        <a14:foregroundMark x1="20992" y1="31412" x2="20992" y2="31412"/>
                        <a14:foregroundMark x1="24427" y1="14697" x2="24427" y2="14697"/>
                        <a14:foregroundMark x1="14122" y1="41499" x2="14122" y2="41499"/>
                        <a14:foregroundMark x1="17939" y1="37464" x2="17939" y2="37464"/>
                      </a14:backgroundRemoval>
                    </a14:imgEffect>
                  </a14:imgLayer>
                </a14:imgProps>
              </a:ext>
            </a:extLst>
          </a:blip>
          <a:srcRect r="43839"/>
          <a:stretch/>
        </p:blipFill>
        <p:spPr>
          <a:xfrm>
            <a:off x="3635720" y="74287"/>
            <a:ext cx="1048971" cy="24737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E7DB8A4-0DD8-4D54-85BE-384F0355B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907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468" y="562952"/>
            <a:ext cx="2024513" cy="230832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F4300B7-37B4-4377-8161-E0CE3D8F83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8762" y="44410"/>
            <a:ext cx="2581316" cy="17563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122DB2D-E361-4B4E-9A2C-8864D98B1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3371" y="403743"/>
            <a:ext cx="75247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1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BB8422B-F14A-4F12-9268-459B0B45F3D2}"/>
              </a:ext>
            </a:extLst>
          </p:cNvPr>
          <p:cNvSpPr/>
          <p:nvPr/>
        </p:nvSpPr>
        <p:spPr>
          <a:xfrm>
            <a:off x="0" y="0"/>
            <a:ext cx="12192000" cy="10305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3600" dirty="0">
                <a:latin typeface="Kristen ITC" panose="03050502040202030202" pitchFamily="66" charset="0"/>
              </a:rPr>
              <a:t>    </a:t>
            </a:r>
            <a:r>
              <a:rPr lang="es-MX" sz="4000" dirty="0">
                <a:latin typeface="Kristen ITC" panose="03050502040202030202" pitchFamily="66" charset="0"/>
              </a:rPr>
              <a:t>Contenido…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E6FDFEB-F390-4063-9A57-E80A6B86645E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8E2E8A3-7ABB-4CEF-BBAC-B6122913CE47}"/>
              </a:ext>
            </a:extLst>
          </p:cNvPr>
          <p:cNvSpPr txBox="1"/>
          <p:nvPr/>
        </p:nvSpPr>
        <p:spPr>
          <a:xfrm>
            <a:off x="232567" y="1429539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2000" dirty="0"/>
          </a:p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051ED6-71A5-443C-85E0-C8DAA9F1F8F7}"/>
              </a:ext>
            </a:extLst>
          </p:cNvPr>
          <p:cNvSpPr txBox="1"/>
          <p:nvPr/>
        </p:nvSpPr>
        <p:spPr>
          <a:xfrm>
            <a:off x="841829" y="1899784"/>
            <a:ext cx="113501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1.   Objetivo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2.   Recordemos lo importante que es mi salud física y mental.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           Cuidando mi salud mental.</a:t>
            </a:r>
          </a:p>
          <a:p>
            <a:pPr lvl="1" algn="just"/>
            <a:r>
              <a:rPr lang="es-MX" sz="2000" dirty="0"/>
              <a:t>   ¿Cómo puedo mejorar mi salud mental y emocional?</a:t>
            </a:r>
          </a:p>
          <a:p>
            <a:pPr algn="just"/>
            <a:r>
              <a:rPr lang="es-MX" sz="2000" dirty="0"/>
              <a:t>	</a:t>
            </a:r>
          </a:p>
          <a:p>
            <a:pPr marL="457200" indent="-457200" algn="just">
              <a:buAutoNum type="arabicPeriod" startAt="3"/>
            </a:pPr>
            <a:r>
              <a:rPr lang="es-MX" sz="2000" dirty="0"/>
              <a:t>Hablando de Salud.</a:t>
            </a:r>
          </a:p>
          <a:p>
            <a:pPr lvl="1" algn="just"/>
            <a:r>
              <a:rPr lang="es-MX" sz="2000" dirty="0"/>
              <a:t>   ¿Cómo evitar el riesgo de infección por COVID-19?</a:t>
            </a:r>
          </a:p>
          <a:p>
            <a:pPr lvl="1" algn="just"/>
            <a:r>
              <a:rPr lang="es-MX" sz="2000" dirty="0"/>
              <a:t>   ¿Cuál es la manera correcta de lavarnos las manos?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4.   Protocolo regreso a la escuela</a:t>
            </a:r>
          </a:p>
          <a:p>
            <a:pPr algn="just"/>
            <a:endParaRPr lang="es-MX" sz="2000" dirty="0"/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9206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BB8422B-F14A-4F12-9268-459B0B45F3D2}"/>
              </a:ext>
            </a:extLst>
          </p:cNvPr>
          <p:cNvSpPr/>
          <p:nvPr/>
        </p:nvSpPr>
        <p:spPr>
          <a:xfrm>
            <a:off x="0" y="0"/>
            <a:ext cx="12192000" cy="10305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3600" dirty="0">
                <a:latin typeface="Kristen ITC" panose="03050502040202030202" pitchFamily="66" charset="0"/>
              </a:rPr>
              <a:t> </a:t>
            </a:r>
            <a:r>
              <a:rPr lang="es-MX" sz="4000" dirty="0">
                <a:latin typeface="Kristen ITC" panose="03050502040202030202" pitchFamily="66" charset="0"/>
              </a:rPr>
              <a:t>Objetivo …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E6FDFEB-F390-4063-9A57-E80A6B86645E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8E2E8A3-7ABB-4CEF-BBAC-B6122913CE47}"/>
              </a:ext>
            </a:extLst>
          </p:cNvPr>
          <p:cNvSpPr txBox="1"/>
          <p:nvPr/>
        </p:nvSpPr>
        <p:spPr>
          <a:xfrm>
            <a:off x="232567" y="1429539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2000" dirty="0"/>
          </a:p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051ED6-71A5-443C-85E0-C8DAA9F1F8F7}"/>
              </a:ext>
            </a:extLst>
          </p:cNvPr>
          <p:cNvSpPr txBox="1"/>
          <p:nvPr/>
        </p:nvSpPr>
        <p:spPr>
          <a:xfrm>
            <a:off x="420914" y="1925787"/>
            <a:ext cx="1135017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dirty="0"/>
          </a:p>
          <a:p>
            <a:pPr algn="just"/>
            <a:r>
              <a:rPr lang="es-MX" sz="2000" dirty="0"/>
              <a:t>Esta última sección tiene la finalidad de trabajar con acciones con un sentido pedagógico y tomando en cuenta el aspecto socioemocional de niñas y niños, para que </a:t>
            </a:r>
            <a:r>
              <a:rPr lang="es-MX" sz="2000" b="1" dirty="0"/>
              <a:t>no tengan miedo de los demás</a:t>
            </a:r>
            <a:r>
              <a:rPr lang="es-MX" sz="2000" dirty="0"/>
              <a:t>, sino que entiendan que, </a:t>
            </a:r>
            <a:r>
              <a:rPr lang="es-MX" sz="2400" b="1" dirty="0"/>
              <a:t>para cuidar de sus compañeros, maestras y maestros, deben cuidarse a sí mismos</a:t>
            </a:r>
            <a:r>
              <a:rPr lang="es-MX" sz="2000" dirty="0"/>
              <a:t>.</a:t>
            </a:r>
            <a:br>
              <a:rPr lang="es-MX" sz="2000" dirty="0"/>
            </a:br>
            <a:r>
              <a:rPr lang="es-MX" sz="2000" dirty="0"/>
              <a:t> 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3014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contenido">
            <a:extLst>
              <a:ext uri="{FF2B5EF4-FFF2-40B4-BE49-F238E27FC236}">
                <a16:creationId xmlns:a16="http://schemas.microsoft.com/office/drawing/2014/main" id="{C81EF060-6D22-4A82-8251-A5B62C221C1B}"/>
              </a:ext>
            </a:extLst>
          </p:cNvPr>
          <p:cNvSpPr txBox="1">
            <a:spLocks/>
          </p:cNvSpPr>
          <p:nvPr/>
        </p:nvSpPr>
        <p:spPr>
          <a:xfrm>
            <a:off x="2064327" y="2451632"/>
            <a:ext cx="8686800" cy="12660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000" dirty="0">
                <a:latin typeface="Kristen ITC" panose="03050502040202030202" pitchFamily="66" charset="0"/>
              </a:rPr>
              <a:t>Recordemos lo importante que es mi salud física y mental.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7748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0345" y="1565564"/>
            <a:ext cx="10307783" cy="3776126"/>
          </a:xfrm>
        </p:spPr>
        <p:txBody>
          <a:bodyPr>
            <a:normAutofit fontScale="90000"/>
          </a:bodyPr>
          <a:lstStyle/>
          <a:p>
            <a:pPr algn="just"/>
            <a:br>
              <a:rPr lang="es-ES" sz="2700" dirty="0"/>
            </a:br>
            <a:br>
              <a:rPr lang="es-ES" sz="2700" dirty="0"/>
            </a:br>
            <a:br>
              <a:rPr lang="es-ES" sz="2700" dirty="0"/>
            </a:br>
            <a:br>
              <a:rPr lang="es-ES" sz="2700" dirty="0"/>
            </a:br>
            <a:r>
              <a:rPr lang="es-ES" sz="2700" dirty="0"/>
              <a:t>La adolescencia puede ser una etapa complicada, y la epidemia del coronavirus (COVID-19) la puede hacer todavía más difícil. Los cambios en tu rutina y el encierro te obligan a adaptarte a formas diferentes de emplear tu tiempo.</a:t>
            </a:r>
            <a:br>
              <a:rPr lang="es-ES" sz="2700" dirty="0"/>
            </a:br>
            <a:br>
              <a:rPr lang="es-ES" sz="2700" dirty="0"/>
            </a:br>
            <a:r>
              <a:rPr lang="es-ES" sz="2700" dirty="0"/>
              <a:t>Las escuelas han cerrado, se han cancelado eventos y hoy tienes que estar en casa para prevenir que te contagies y contagies a otros con este virus. Sabemos que te estás perdiendo momentos importantes y que extrañas ver a tus amigos,</a:t>
            </a:r>
            <a:br>
              <a:rPr lang="es-ES" sz="2700" dirty="0"/>
            </a:br>
            <a:r>
              <a:rPr lang="es-ES" sz="2700" dirty="0"/>
              <a:t>ir al cine o practicar tu deporte favorito.</a:t>
            </a:r>
            <a:br>
              <a:rPr lang="es-ES" dirty="0"/>
            </a:br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18691B-B506-4628-8F35-92E655498498}"/>
              </a:ext>
            </a:extLst>
          </p:cNvPr>
          <p:cNvSpPr/>
          <p:nvPr/>
        </p:nvSpPr>
        <p:spPr>
          <a:xfrm>
            <a:off x="-1" y="0"/>
            <a:ext cx="12192000" cy="1042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risten ITC" panose="03050502040202030202" pitchFamily="66" charset="0"/>
              </a:rPr>
              <a:t>   Cuidando mi Salud Mental.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7DEB9C-FDA1-40A1-9792-4A3A5D5EB0F5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3B5805F-BAB2-4CE6-B406-8B63DA072CF1}"/>
              </a:ext>
            </a:extLst>
          </p:cNvPr>
          <p:cNvSpPr/>
          <p:nvPr/>
        </p:nvSpPr>
        <p:spPr>
          <a:xfrm>
            <a:off x="7300524" y="4972358"/>
            <a:ext cx="416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303030"/>
                </a:solidFill>
                <a:latin typeface="Roboto"/>
              </a:rPr>
              <a:t>NO ESTÁS SOLO, NO ESTÁS SOLA.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212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7719E822-CD8A-45D0-A6F4-F75222A94DFB}"/>
              </a:ext>
            </a:extLst>
          </p:cNvPr>
          <p:cNvSpPr/>
          <p:nvPr/>
        </p:nvSpPr>
        <p:spPr>
          <a:xfrm>
            <a:off x="-1" y="0"/>
            <a:ext cx="12192000" cy="1042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risten ITC" panose="03050502040202030202" pitchFamily="66" charset="0"/>
              </a:rPr>
              <a:t>   Hablando de Salud…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4F49537-5DD9-4B14-88CD-F02EA83D12AC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CC8BF87-1138-4C6D-A022-789423221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743" y="1096392"/>
            <a:ext cx="8528512" cy="577079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85A3790-4314-4F13-A3C2-D8543ED5F708}"/>
              </a:ext>
            </a:extLst>
          </p:cNvPr>
          <p:cNvSpPr/>
          <p:nvPr/>
        </p:nvSpPr>
        <p:spPr>
          <a:xfrm>
            <a:off x="365288" y="1087210"/>
            <a:ext cx="56044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Kristen ITC" panose="03050502040202030202" pitchFamily="66" charset="0"/>
              </a:rPr>
              <a:t>¿Cómo puedo mejorar mi salud</a:t>
            </a:r>
          </a:p>
          <a:p>
            <a:r>
              <a:rPr lang="es-MX" sz="2800" dirty="0">
                <a:latin typeface="Kristen ITC" panose="03050502040202030202" pitchFamily="66" charset="0"/>
              </a:rPr>
              <a:t> mental y emocional?</a:t>
            </a:r>
          </a:p>
        </p:txBody>
      </p:sp>
    </p:spTree>
    <p:extLst>
      <p:ext uri="{BB962C8B-B14F-4D97-AF65-F5344CB8AC3E}">
        <p14:creationId xmlns:p14="http://schemas.microsoft.com/office/powerpoint/2010/main" val="57062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4A3AAFF9-06B7-4E6D-B58B-BED5A5C08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848" l="31063" r="59946">
                        <a14:foregroundMark x1="45777" y1="26396" x2="45777" y2="26396"/>
                        <a14:foregroundMark x1="47139" y1="25381" x2="47139" y2="253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7129" y="1682297"/>
            <a:ext cx="7422289" cy="398417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85A3790-4314-4F13-A3C2-D8543ED5F708}"/>
              </a:ext>
            </a:extLst>
          </p:cNvPr>
          <p:cNvSpPr/>
          <p:nvPr/>
        </p:nvSpPr>
        <p:spPr>
          <a:xfrm>
            <a:off x="345271" y="1159077"/>
            <a:ext cx="10301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latin typeface="Kristen ITC" panose="03050502040202030202" pitchFamily="66" charset="0"/>
              </a:rPr>
              <a:t>¿Cómo puedo evitar el riesgo de infección por COVID-19?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F89F35A-2E87-4B91-A18F-07CE7DAA2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798" y="1981880"/>
            <a:ext cx="6214901" cy="454954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CB046AE-CF4A-4507-A4DA-BC7FD8F7E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06715" y="2616200"/>
            <a:ext cx="5049591" cy="27105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4DEE1C2-B950-4F87-A387-348D51F38C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3542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02248" y="3676019"/>
            <a:ext cx="6150413" cy="3301448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7719E822-CD8A-45D0-A6F4-F75222A94DFB}"/>
              </a:ext>
            </a:extLst>
          </p:cNvPr>
          <p:cNvSpPr/>
          <p:nvPr/>
        </p:nvSpPr>
        <p:spPr>
          <a:xfrm>
            <a:off x="-1" y="0"/>
            <a:ext cx="12192000" cy="1042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risten ITC" panose="03050502040202030202" pitchFamily="66" charset="0"/>
              </a:rPr>
              <a:t>   Hablando de Salud…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4F49537-5DD9-4B14-88CD-F02EA83D12AC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95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D85A3790-4314-4F13-A3C2-D8543ED5F708}"/>
              </a:ext>
            </a:extLst>
          </p:cNvPr>
          <p:cNvSpPr/>
          <p:nvPr/>
        </p:nvSpPr>
        <p:spPr>
          <a:xfrm>
            <a:off x="303707" y="1145223"/>
            <a:ext cx="5190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latin typeface="Kristen ITC" panose="03050502040202030202" pitchFamily="66" charset="0"/>
              </a:rPr>
              <a:t>¿Cuál es la manera correcta?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719E822-CD8A-45D0-A6F4-F75222A94DFB}"/>
              </a:ext>
            </a:extLst>
          </p:cNvPr>
          <p:cNvSpPr/>
          <p:nvPr/>
        </p:nvSpPr>
        <p:spPr>
          <a:xfrm>
            <a:off x="-1" y="0"/>
            <a:ext cx="12192000" cy="1042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risten ITC" panose="03050502040202030202" pitchFamily="66" charset="0"/>
              </a:rPr>
              <a:t>   Hablando de lavarnos las manos…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C4A6DEB-8ED5-4592-BCED-5F83B9623B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69" r="-434"/>
          <a:stretch/>
        </p:blipFill>
        <p:spPr>
          <a:xfrm>
            <a:off x="2411448" y="1668443"/>
            <a:ext cx="8037096" cy="512043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A0F440E-1F13-4B00-95D8-1308F12E6F42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82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7719E822-CD8A-45D0-A6F4-F75222A94DFB}"/>
              </a:ext>
            </a:extLst>
          </p:cNvPr>
          <p:cNvSpPr/>
          <p:nvPr/>
        </p:nvSpPr>
        <p:spPr>
          <a:xfrm>
            <a:off x="-1" y="0"/>
            <a:ext cx="12192000" cy="1042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risten ITC" panose="03050502040202030202" pitchFamily="66" charset="0"/>
              </a:rPr>
              <a:t>   Protocolo regreso a clases…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3D29ED-9F1C-418F-9F82-9B8D0B88D165}"/>
              </a:ext>
            </a:extLst>
          </p:cNvPr>
          <p:cNvSpPr txBox="1"/>
          <p:nvPr/>
        </p:nvSpPr>
        <p:spPr>
          <a:xfrm>
            <a:off x="894311" y="1516658"/>
            <a:ext cx="5037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MX" sz="1400" dirty="0">
                <a:latin typeface="Montserrat"/>
              </a:rPr>
              <a:t>Se llevarán a cabo acciones de sanitización y limpieza en las escuelas, una semana antes del inicio de clases. Agregó que se implementarán tres filtros de corresponsabilidad: </a:t>
            </a:r>
            <a:r>
              <a:rPr lang="es-MX" sz="1400" b="1" dirty="0">
                <a:solidFill>
                  <a:srgbClr val="FF0000"/>
                </a:solidFill>
                <a:latin typeface="Montserrat"/>
              </a:rPr>
              <a:t>casa-ingreso escuela-salón de clases.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MX" sz="1400" dirty="0">
                <a:latin typeface="Montserrat"/>
              </a:rPr>
              <a:t>Los padres de familia informarán si su hija o hijo tiene signos de enfermedad. Garantizar que el comité establecerá </a:t>
            </a:r>
            <a:r>
              <a:rPr lang="es-MX" sz="1400" b="1" dirty="0">
                <a:solidFill>
                  <a:srgbClr val="FF0000"/>
                </a:solidFill>
                <a:latin typeface="Montserrat"/>
              </a:rPr>
              <a:t>medidas de higiene permanentes:</a:t>
            </a:r>
            <a:r>
              <a:rPr lang="es-MX" sz="1400" dirty="0">
                <a:latin typeface="Montserrat"/>
              </a:rPr>
              <a:t> como el saludo de corazón; entrenamiento formal; establecer la circulación en un solo sentido para que ningún alumno o docentes se crucen, y circulen de manera segura, para lo que se contará con señalizaciones.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D4ECBD3-9959-46E3-AC85-D85D4937A68A}"/>
              </a:ext>
            </a:extLst>
          </p:cNvPr>
          <p:cNvSpPr txBox="1"/>
          <p:nvPr/>
        </p:nvSpPr>
        <p:spPr>
          <a:xfrm>
            <a:off x="1063629" y="3797345"/>
            <a:ext cx="490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Acceso a jabón y agua en las escuelas para prevenir los contagios.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3C5AABF-1A49-4DDA-BDF0-AAD002DA0E74}"/>
              </a:ext>
            </a:extLst>
          </p:cNvPr>
          <p:cNvSpPr txBox="1"/>
          <p:nvPr/>
        </p:nvSpPr>
        <p:spPr>
          <a:xfrm>
            <a:off x="1140678" y="5004773"/>
            <a:ext cx="4657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Cuidar al Magisterio.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3956374-C124-44F0-BCFF-EBB99A62B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0039" y="1316710"/>
            <a:ext cx="689620" cy="72689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82CECCA-FB6A-494B-9521-5B6917857A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124" y="3639359"/>
            <a:ext cx="847725" cy="8667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1A76128-C842-42F6-B825-CAA52ABE5E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8596" y="4854907"/>
            <a:ext cx="827660" cy="73866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35CE3D7-F43F-405B-968A-829DA7AB928E}"/>
              </a:ext>
            </a:extLst>
          </p:cNvPr>
          <p:cNvSpPr/>
          <p:nvPr/>
        </p:nvSpPr>
        <p:spPr>
          <a:xfrm>
            <a:off x="7104030" y="3521134"/>
            <a:ext cx="48584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latin typeface="Montserrat"/>
              </a:rPr>
              <a:t>Se suspenden todas las actividades no esenciales y los eventos escolares en el patio para honores cívicos, festivales, actividades deportivas, comunitarias, entre otras.</a:t>
            </a:r>
            <a:endParaRPr lang="es-MX" sz="1400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014AD93-DFC1-46F6-89AC-CF1E127A3657}"/>
              </a:ext>
            </a:extLst>
          </p:cNvPr>
          <p:cNvSpPr/>
          <p:nvPr/>
        </p:nvSpPr>
        <p:spPr>
          <a:xfrm>
            <a:off x="7071946" y="2784264"/>
            <a:ext cx="47177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latin typeface="Montserrat"/>
              </a:rPr>
              <a:t>Por ejemplo, una clase puede darse en el patio del plantel.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EF2AB4DC-CF00-424A-A211-55274555CF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4943" y="5867294"/>
            <a:ext cx="757734" cy="794697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8320B7F-FB4A-4EFF-9C5E-3D7478F49A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87436" y="2315534"/>
            <a:ext cx="823693" cy="738483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E011A328-B877-4B96-A800-97232D6546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9314" y="1300658"/>
            <a:ext cx="695325" cy="714375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3742873F-E9A7-42BD-8D60-F2D7ECF3072B}"/>
              </a:ext>
            </a:extLst>
          </p:cNvPr>
          <p:cNvSpPr txBox="1"/>
          <p:nvPr/>
        </p:nvSpPr>
        <p:spPr>
          <a:xfrm>
            <a:off x="7037190" y="1189601"/>
            <a:ext cx="2443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Se Mantiene la Sana Distancia</a:t>
            </a:r>
            <a:r>
              <a:rPr lang="es-MX" sz="1400" dirty="0">
                <a:latin typeface="Montserrat"/>
              </a:rPr>
              <a:t>.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1CE9BC8B-1EF0-4BDA-B15B-9EDBF32502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16439" y="3217176"/>
            <a:ext cx="708116" cy="708116"/>
          </a:xfrm>
          <a:prstGeom prst="rect">
            <a:avLst/>
          </a:prstGeom>
        </p:spPr>
      </p:pic>
      <p:sp>
        <p:nvSpPr>
          <p:cNvPr id="35" name="Rectángulo 34">
            <a:extLst>
              <a:ext uri="{FF2B5EF4-FFF2-40B4-BE49-F238E27FC236}">
                <a16:creationId xmlns:a16="http://schemas.microsoft.com/office/drawing/2014/main" id="{1279599F-EF7F-4F49-B23A-E1110A5C12CE}"/>
              </a:ext>
            </a:extLst>
          </p:cNvPr>
          <p:cNvSpPr/>
          <p:nvPr/>
        </p:nvSpPr>
        <p:spPr>
          <a:xfrm>
            <a:off x="7124179" y="4323406"/>
            <a:ext cx="17139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Detección temprana.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2E094597-DB4F-488D-AFE4-C4267B55A46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100000" l="0" r="9798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0242" y="5320848"/>
            <a:ext cx="1024855" cy="859222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9A1B0F34-D033-4E83-97DB-DC84C5235AF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98469" y="4312230"/>
            <a:ext cx="669840" cy="708116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EFB2C6BC-5BF8-41D6-8A8B-82AF9E7068BD}"/>
              </a:ext>
            </a:extLst>
          </p:cNvPr>
          <p:cNvSpPr/>
          <p:nvPr/>
        </p:nvSpPr>
        <p:spPr>
          <a:xfrm>
            <a:off x="7153991" y="5834765"/>
            <a:ext cx="4800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latin typeface="Montserrat"/>
              </a:rPr>
              <a:t>Apoyo socioemocional para alumnos y docentes. Con estas medidas, el regreso a clases será seguro y con el menor riego posible. </a:t>
            </a:r>
            <a:r>
              <a:rPr lang="es-MX" sz="1400" b="1" dirty="0">
                <a:solidFill>
                  <a:srgbClr val="00B050"/>
                </a:solidFill>
                <a:latin typeface="Montserrat"/>
              </a:rPr>
              <a:t>LO MAS VALIOSO ES LA SALUD DE NUESTROS NNA</a:t>
            </a:r>
            <a:endParaRPr lang="es-MX" sz="1400" b="1" dirty="0">
              <a:solidFill>
                <a:srgbClr val="00B05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5C83AB7-327F-4010-93BC-F98CF712161B}"/>
              </a:ext>
            </a:extLst>
          </p:cNvPr>
          <p:cNvSpPr txBox="1"/>
          <p:nvPr/>
        </p:nvSpPr>
        <p:spPr>
          <a:xfrm>
            <a:off x="981940" y="1158160"/>
            <a:ext cx="4657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Activación de los Comités Participativos de Salud Escolar.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A670F87-C4DA-4C92-AC01-6454C7F8119E}"/>
              </a:ext>
            </a:extLst>
          </p:cNvPr>
          <p:cNvSpPr txBox="1"/>
          <p:nvPr/>
        </p:nvSpPr>
        <p:spPr>
          <a:xfrm>
            <a:off x="1180937" y="6013875"/>
            <a:ext cx="4906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Uso obligatorio de cubrebocas o pañuelos..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6D5D9EF-2832-4426-9DD3-6BA8C59719C3}"/>
              </a:ext>
            </a:extLst>
          </p:cNvPr>
          <p:cNvSpPr txBox="1"/>
          <p:nvPr/>
        </p:nvSpPr>
        <p:spPr>
          <a:xfrm>
            <a:off x="7071945" y="2505240"/>
            <a:ext cx="4008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Maximizar el uso de espacios abiertos.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D2BC8F1F-AFFD-4316-B09E-2AC6DC5FEFF1}"/>
              </a:ext>
            </a:extLst>
          </p:cNvPr>
          <p:cNvSpPr/>
          <p:nvPr/>
        </p:nvSpPr>
        <p:spPr>
          <a:xfrm>
            <a:off x="1080849" y="4283689"/>
            <a:ext cx="47171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latin typeface="Montserrat"/>
              </a:rPr>
              <a:t>A través del programa La Escuela es Nuestra, muchas de las escuelas que no tengan agua, podrán destinar los recursos para contar con ese servicio.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520200A0-0343-424D-B18B-8C65E0F363A0}"/>
              </a:ext>
            </a:extLst>
          </p:cNvPr>
          <p:cNvSpPr/>
          <p:nvPr/>
        </p:nvSpPr>
        <p:spPr>
          <a:xfrm>
            <a:off x="1122381" y="5344075"/>
            <a:ext cx="4717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latin typeface="Montserrat"/>
              </a:rPr>
              <a:t>Los docentes que estén en grupos de riesgo regresarán a las aulas cuando sea seguro completamente.</a:t>
            </a:r>
            <a:endParaRPr lang="es-MX" sz="1400" dirty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EAC0457-9A2C-44CB-BD67-3BB12B7BDB9D}"/>
              </a:ext>
            </a:extLst>
          </p:cNvPr>
          <p:cNvSpPr/>
          <p:nvPr/>
        </p:nvSpPr>
        <p:spPr>
          <a:xfrm>
            <a:off x="7071945" y="1492728"/>
            <a:ext cx="47177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>
                <a:solidFill>
                  <a:srgbClr val="8C2BDD"/>
                </a:solidFill>
                <a:latin typeface="Montserrat"/>
              </a:rPr>
              <a:t>Se elabora un protocolo específico para entradas y salidas; </a:t>
            </a:r>
            <a:r>
              <a:rPr lang="es-MX" sz="1400" dirty="0">
                <a:latin typeface="Montserrat"/>
              </a:rPr>
              <a:t>habrá recreos escalonados; lugares específicos para alumnos; asistencia alternada a la escuela por apellidos durante la </a:t>
            </a:r>
            <a:r>
              <a:rPr lang="es-MX" sz="1400" b="1" dirty="0">
                <a:solidFill>
                  <a:srgbClr val="8C2BDD"/>
                </a:solidFill>
                <a:latin typeface="Montserrat"/>
              </a:rPr>
              <a:t>estrategia general </a:t>
            </a:r>
            <a:r>
              <a:rPr lang="es-MX" sz="1400" dirty="0">
                <a:latin typeface="Montserrat"/>
              </a:rPr>
              <a:t>o el Curso Remedial.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CC253134-F9D4-4C89-AF6A-2C8113F78F2F}"/>
              </a:ext>
            </a:extLst>
          </p:cNvPr>
          <p:cNvSpPr/>
          <p:nvPr/>
        </p:nvSpPr>
        <p:spPr>
          <a:xfrm>
            <a:off x="7096502" y="3217176"/>
            <a:ext cx="44069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Suspensión de cualquier tipo de ceremonias y reuniones.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0726B01C-1D45-4C3F-9F8A-ADEC60ECC4B0}"/>
              </a:ext>
            </a:extLst>
          </p:cNvPr>
          <p:cNvSpPr/>
          <p:nvPr/>
        </p:nvSpPr>
        <p:spPr>
          <a:xfrm>
            <a:off x="7096502" y="4562353"/>
            <a:ext cx="48584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chemeClr val="accent6">
                    <a:lumMod val="50000"/>
                  </a:schemeClr>
                </a:solidFill>
                <a:latin typeface="Montserrat"/>
              </a:rPr>
              <a:t>Con un alumno enfermo se cierra la escuela</a:t>
            </a:r>
            <a:r>
              <a:rPr lang="es-MX" sz="1400" dirty="0">
                <a:latin typeface="Montserrat"/>
              </a:rPr>
              <a:t>. El plantel estará en cuarentena 15 días; los estudiantes seguirán su proceso de aprendizaje en casa a través de los Libros de Texto Gratuitos, y con ayuda de sus docentes.</a:t>
            </a:r>
            <a:endParaRPr lang="es-MX" sz="1400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5D1C5B1-1CE3-47BB-8784-3B2A55F6F251}"/>
              </a:ext>
            </a:extLst>
          </p:cNvPr>
          <p:cNvSpPr/>
          <p:nvPr/>
        </p:nvSpPr>
        <p:spPr>
          <a:xfrm>
            <a:off x="7153991" y="5540487"/>
            <a:ext cx="3796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latin typeface="Impact" panose="020B0806030902050204" pitchFamily="34" charset="0"/>
              </a:rPr>
              <a:t>Apoyo socioemocional para alumnos y docentes. 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179207C-EEBC-4C76-B421-25E50C904643}"/>
              </a:ext>
            </a:extLst>
          </p:cNvPr>
          <p:cNvSpPr/>
          <p:nvPr/>
        </p:nvSpPr>
        <p:spPr>
          <a:xfrm>
            <a:off x="0" y="757238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248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699</Words>
  <Application>Microsoft Office PowerPoint</Application>
  <PresentationFormat>Panorámica</PresentationFormat>
  <Paragraphs>50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Kristen ITC</vt:lpstr>
      <vt:lpstr>Montserrat</vt:lpstr>
      <vt:lpstr>Roboto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    La adolescencia puede ser una etapa complicada, y la epidemia del coronavirus (COVID-19) la puede hacer todavía más difícil. Los cambios en tu rutina y el encierro te obligan a adaptarte a formas diferentes de emplear tu tiempo.  Las escuelas han cerrado, se han cancelado eventos y hoy tienes que estar en casa para prevenir que te contagies y contagies a otros con este virus. Sabemos que te estás perdiendo momentos importantes y que extrañas ver a tus amigos, ir al cine o practicar tu deporte favorito.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185</cp:revision>
  <dcterms:created xsi:type="dcterms:W3CDTF">2020-05-25T06:46:24Z</dcterms:created>
  <dcterms:modified xsi:type="dcterms:W3CDTF">2020-06-08T23:47:00Z</dcterms:modified>
</cp:coreProperties>
</file>